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0" r:id="rId6"/>
    <p:sldId id="261" r:id="rId7"/>
    <p:sldId id="258" r:id="rId8"/>
    <p:sldId id="262" r:id="rId9"/>
    <p:sldId id="268" r:id="rId10"/>
    <p:sldId id="269" r:id="rId11"/>
    <p:sldId id="270" r:id="rId12"/>
    <p:sldId id="271" r:id="rId13"/>
    <p:sldId id="272" r:id="rId14"/>
    <p:sldId id="274" r:id="rId15"/>
    <p:sldId id="263" r:id="rId16"/>
    <p:sldId id="259" r:id="rId17"/>
    <p:sldId id="264" r:id="rId18"/>
    <p:sldId id="265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E2C21F-B522-4C25-91A9-CB1C8E64BF49}">
          <p14:sldIdLst>
            <p14:sldId id="256"/>
            <p14:sldId id="267"/>
          </p14:sldIdLst>
        </p14:section>
        <p14:section name="Summary Section" id="{66E5E06F-9E7F-4EC9-9852-4A02D1A47207}">
          <p14:sldIdLst>
            <p14:sldId id="266"/>
          </p14:sldIdLst>
        </p14:section>
        <p14:section name="Section 1" id="{8D9AA0DF-0C9E-415C-BD1F-7932EEB99021}">
          <p14:sldIdLst>
            <p14:sldId id="257"/>
            <p14:sldId id="260"/>
            <p14:sldId id="261"/>
          </p14:sldIdLst>
        </p14:section>
        <p14:section name="Section 2" id="{760621AF-2D1D-4E5D-AE85-C85F8AE3E2E1}">
          <p14:sldIdLst>
            <p14:sldId id="258"/>
            <p14:sldId id="262"/>
            <p14:sldId id="268"/>
            <p14:sldId id="269"/>
            <p14:sldId id="270"/>
            <p14:sldId id="271"/>
            <p14:sldId id="272"/>
            <p14:sldId id="274"/>
            <p14:sldId id="263"/>
          </p14:sldIdLst>
        </p14:section>
        <p14:section name="Section 3" id="{6E676CF4-E2BD-47E0-97EF-7C366DEA76D6}">
          <p14:sldIdLst>
            <p14:sldId id="259"/>
            <p14:sldId id="264"/>
            <p14:sldId id="265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EB9"/>
    <a:srgbClr val="BED6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C392C-259C-482F-B596-432D27C95AC7}" type="doc">
      <dgm:prSet loTypeId="urn:microsoft.com/office/officeart/2005/8/layout/vList3" loCatId="list" qsTypeId="urn:microsoft.com/office/officeart/2005/8/quickstyle/3d3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3133DCA-984B-472D-99BF-4DEAF7F671A1}">
      <dgm:prSet/>
      <dgm:spPr/>
      <dgm:t>
        <a:bodyPr/>
        <a:lstStyle/>
        <a:p>
          <a:pPr algn="l"/>
          <a:r>
            <a:rPr lang="en-US" b="0" i="0" dirty="0"/>
            <a:t>Location-based analysis </a:t>
          </a:r>
          <a:endParaRPr lang="en-US" dirty="0"/>
        </a:p>
      </dgm:t>
    </dgm:pt>
    <dgm:pt modelId="{28510E82-40AF-48A9-BE49-83413A74E9E1}" type="parTrans" cxnId="{C57EC469-A7B3-42FC-8E1F-1F1D77E554AB}">
      <dgm:prSet/>
      <dgm:spPr/>
      <dgm:t>
        <a:bodyPr/>
        <a:lstStyle/>
        <a:p>
          <a:endParaRPr lang="en-US"/>
        </a:p>
      </dgm:t>
    </dgm:pt>
    <dgm:pt modelId="{E61F3ADE-7B42-4150-A75B-58430E67FB64}" type="sibTrans" cxnId="{C57EC469-A7B3-42FC-8E1F-1F1D77E554AB}">
      <dgm:prSet/>
      <dgm:spPr/>
      <dgm:t>
        <a:bodyPr/>
        <a:lstStyle/>
        <a:p>
          <a:endParaRPr lang="en-US"/>
        </a:p>
      </dgm:t>
    </dgm:pt>
    <dgm:pt modelId="{68976495-2D9C-4908-9E2B-8892A476F3CB}">
      <dgm:prSet/>
      <dgm:spPr/>
      <dgm:t>
        <a:bodyPr/>
        <a:lstStyle/>
        <a:p>
          <a:pPr algn="l"/>
          <a:r>
            <a:rPr lang="en-US" b="0" i="0" dirty="0"/>
            <a:t>Analyze the number of re-tweets </a:t>
          </a:r>
          <a:endParaRPr lang="en-US" dirty="0"/>
        </a:p>
      </dgm:t>
    </dgm:pt>
    <dgm:pt modelId="{10D6C73F-D8B2-4C3D-9B41-CA44110B3784}" type="parTrans" cxnId="{073CAA80-7723-4264-8514-104AF7420208}">
      <dgm:prSet/>
      <dgm:spPr/>
      <dgm:t>
        <a:bodyPr/>
        <a:lstStyle/>
        <a:p>
          <a:endParaRPr lang="en-US"/>
        </a:p>
      </dgm:t>
    </dgm:pt>
    <dgm:pt modelId="{178E0728-7444-4437-986F-948BE91C4BD6}" type="sibTrans" cxnId="{073CAA80-7723-4264-8514-104AF7420208}">
      <dgm:prSet/>
      <dgm:spPr/>
      <dgm:t>
        <a:bodyPr/>
        <a:lstStyle/>
        <a:p>
          <a:endParaRPr lang="en-US"/>
        </a:p>
      </dgm:t>
    </dgm:pt>
    <dgm:pt modelId="{CB014D1E-3964-4949-97CF-D1FC0D0FA1C5}">
      <dgm:prSet/>
      <dgm:spPr/>
      <dgm:t>
        <a:bodyPr/>
        <a:lstStyle/>
        <a:p>
          <a:pPr algn="l"/>
          <a:r>
            <a:rPr lang="en-US" b="0" i="0" dirty="0"/>
            <a:t>Correlation matrix for most followed users </a:t>
          </a:r>
          <a:endParaRPr lang="en-US" dirty="0"/>
        </a:p>
      </dgm:t>
    </dgm:pt>
    <dgm:pt modelId="{9ACDE1FD-F211-4F8F-8C96-AC1012FDF893}" type="parTrans" cxnId="{21F23216-9360-494F-86FA-D66C40CBE5D0}">
      <dgm:prSet/>
      <dgm:spPr/>
      <dgm:t>
        <a:bodyPr/>
        <a:lstStyle/>
        <a:p>
          <a:endParaRPr lang="en-US"/>
        </a:p>
      </dgm:t>
    </dgm:pt>
    <dgm:pt modelId="{08DC5A68-4C01-4504-B160-D6D0988D6B85}" type="sibTrans" cxnId="{21F23216-9360-494F-86FA-D66C40CBE5D0}">
      <dgm:prSet/>
      <dgm:spPr/>
      <dgm:t>
        <a:bodyPr/>
        <a:lstStyle/>
        <a:p>
          <a:endParaRPr lang="en-US"/>
        </a:p>
      </dgm:t>
    </dgm:pt>
    <dgm:pt modelId="{1280FE80-96CE-46AC-848E-F8F73408FFCA}">
      <dgm:prSet/>
      <dgm:spPr/>
      <dgm:t>
        <a:bodyPr/>
        <a:lstStyle/>
        <a:p>
          <a:pPr algn="l"/>
          <a:r>
            <a:rPr lang="en-US" dirty="0"/>
            <a:t>User base on Twitter for each year</a:t>
          </a:r>
        </a:p>
      </dgm:t>
    </dgm:pt>
    <dgm:pt modelId="{28D1DA50-EA3A-48E1-B36E-5D9F6E6B32AA}" type="parTrans" cxnId="{B2B4FDEB-4275-41B2-A288-8ABBA4FE168A}">
      <dgm:prSet/>
      <dgm:spPr/>
      <dgm:t>
        <a:bodyPr/>
        <a:lstStyle/>
        <a:p>
          <a:endParaRPr lang="en-US"/>
        </a:p>
      </dgm:t>
    </dgm:pt>
    <dgm:pt modelId="{67B87B78-99F9-4127-8BA2-EAC26DE40B3C}" type="sibTrans" cxnId="{B2B4FDEB-4275-41B2-A288-8ABBA4FE168A}">
      <dgm:prSet/>
      <dgm:spPr/>
      <dgm:t>
        <a:bodyPr/>
        <a:lstStyle/>
        <a:p>
          <a:endParaRPr lang="en-US"/>
        </a:p>
      </dgm:t>
    </dgm:pt>
    <dgm:pt modelId="{6948A524-B857-457E-AB3E-CF5B050FFDE6}" type="pres">
      <dgm:prSet presAssocID="{6ABC392C-259C-482F-B596-432D27C95AC7}" presName="linearFlow" presStyleCnt="0">
        <dgm:presLayoutVars>
          <dgm:dir/>
          <dgm:resizeHandles val="exact"/>
        </dgm:presLayoutVars>
      </dgm:prSet>
      <dgm:spPr/>
    </dgm:pt>
    <dgm:pt modelId="{53D13E45-91D0-49A7-BC0C-DEAC1D12AA1D}" type="pres">
      <dgm:prSet presAssocID="{33133DCA-984B-472D-99BF-4DEAF7F671A1}" presName="composite" presStyleCnt="0"/>
      <dgm:spPr/>
    </dgm:pt>
    <dgm:pt modelId="{AD3D20B6-410D-4F52-A8D9-06B19615ECE2}" type="pres">
      <dgm:prSet presAssocID="{33133DCA-984B-472D-99BF-4DEAF7F671A1}" presName="imgShp" presStyleLbl="fgImgPlace1" presStyleIdx="0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DD08CD64-504F-4EA7-B34B-856E0F69893F}" type="pres">
      <dgm:prSet presAssocID="{33133DCA-984B-472D-99BF-4DEAF7F671A1}" presName="txShp" presStyleLbl="node1" presStyleIdx="0" presStyleCnt="4" custLinFactNeighborY="-52135">
        <dgm:presLayoutVars>
          <dgm:bulletEnabled val="1"/>
        </dgm:presLayoutVars>
      </dgm:prSet>
      <dgm:spPr/>
    </dgm:pt>
    <dgm:pt modelId="{1E46795D-4A09-405F-9BA8-95B0052A7FF6}" type="pres">
      <dgm:prSet presAssocID="{E61F3ADE-7B42-4150-A75B-58430E67FB64}" presName="spacing" presStyleCnt="0"/>
      <dgm:spPr/>
    </dgm:pt>
    <dgm:pt modelId="{4B37DB63-8B1E-4C62-B914-48BECF300B26}" type="pres">
      <dgm:prSet presAssocID="{1280FE80-96CE-46AC-848E-F8F73408FFCA}" presName="composite" presStyleCnt="0"/>
      <dgm:spPr/>
    </dgm:pt>
    <dgm:pt modelId="{8BC1B51C-0EE0-4910-9E86-A81B21645EB8}" type="pres">
      <dgm:prSet presAssocID="{1280FE80-96CE-46AC-848E-F8F73408FFCA}" presName="imgShp" presStyleLbl="fgImgPlace1" presStyleIdx="1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253AB53B-1EDF-4E61-8E88-832BBEDF62DC}" type="pres">
      <dgm:prSet presAssocID="{1280FE80-96CE-46AC-848E-F8F73408FFCA}" presName="txShp" presStyleLbl="node1" presStyleIdx="1" presStyleCnt="4">
        <dgm:presLayoutVars>
          <dgm:bulletEnabled val="1"/>
        </dgm:presLayoutVars>
      </dgm:prSet>
      <dgm:spPr/>
    </dgm:pt>
    <dgm:pt modelId="{0B9BEF4D-FF4B-4258-B144-CDC442D3E63F}" type="pres">
      <dgm:prSet presAssocID="{67B87B78-99F9-4127-8BA2-EAC26DE40B3C}" presName="spacing" presStyleCnt="0"/>
      <dgm:spPr/>
    </dgm:pt>
    <dgm:pt modelId="{90E833B9-B4B7-49B8-952D-AEF89B08F23B}" type="pres">
      <dgm:prSet presAssocID="{68976495-2D9C-4908-9E2B-8892A476F3CB}" presName="composite" presStyleCnt="0"/>
      <dgm:spPr/>
    </dgm:pt>
    <dgm:pt modelId="{D28820A2-0EDA-4E98-AA86-15F88B707331}" type="pres">
      <dgm:prSet presAssocID="{68976495-2D9C-4908-9E2B-8892A476F3CB}" presName="imgShp" presStyleLbl="fgImgPlace1" presStyleIdx="2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E710571D-B314-41ED-89A4-3A543CA3E324}" type="pres">
      <dgm:prSet presAssocID="{68976495-2D9C-4908-9E2B-8892A476F3CB}" presName="txShp" presStyleLbl="node1" presStyleIdx="2" presStyleCnt="4">
        <dgm:presLayoutVars>
          <dgm:bulletEnabled val="1"/>
        </dgm:presLayoutVars>
      </dgm:prSet>
      <dgm:spPr/>
    </dgm:pt>
    <dgm:pt modelId="{428BACBB-6DCA-4B02-9F91-27F59A3A0320}" type="pres">
      <dgm:prSet presAssocID="{178E0728-7444-4437-986F-948BE91C4BD6}" presName="spacing" presStyleCnt="0"/>
      <dgm:spPr/>
    </dgm:pt>
    <dgm:pt modelId="{2456BFF7-8478-4F05-9056-D0D89F534291}" type="pres">
      <dgm:prSet presAssocID="{CB014D1E-3964-4949-97CF-D1FC0D0FA1C5}" presName="composite" presStyleCnt="0"/>
      <dgm:spPr/>
    </dgm:pt>
    <dgm:pt modelId="{F13FE313-01AD-4E88-901C-9A218847EC12}" type="pres">
      <dgm:prSet presAssocID="{CB014D1E-3964-4949-97CF-D1FC0D0FA1C5}" presName="imgShp" presStyleLbl="fgImgPlace1" presStyleIdx="3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4878159D-E891-4D4E-88D7-343F71F4DA81}" type="pres">
      <dgm:prSet presAssocID="{CB014D1E-3964-4949-97CF-D1FC0D0FA1C5}" presName="txShp" presStyleLbl="node1" presStyleIdx="3" presStyleCnt="4">
        <dgm:presLayoutVars>
          <dgm:bulletEnabled val="1"/>
        </dgm:presLayoutVars>
      </dgm:prSet>
      <dgm:spPr/>
    </dgm:pt>
  </dgm:ptLst>
  <dgm:cxnLst>
    <dgm:cxn modelId="{21F23216-9360-494F-86FA-D66C40CBE5D0}" srcId="{6ABC392C-259C-482F-B596-432D27C95AC7}" destId="{CB014D1E-3964-4949-97CF-D1FC0D0FA1C5}" srcOrd="3" destOrd="0" parTransId="{9ACDE1FD-F211-4F8F-8C96-AC1012FDF893}" sibTransId="{08DC5A68-4C01-4504-B160-D6D0988D6B85}"/>
    <dgm:cxn modelId="{C57EC469-A7B3-42FC-8E1F-1F1D77E554AB}" srcId="{6ABC392C-259C-482F-B596-432D27C95AC7}" destId="{33133DCA-984B-472D-99BF-4DEAF7F671A1}" srcOrd="0" destOrd="0" parTransId="{28510E82-40AF-48A9-BE49-83413A74E9E1}" sibTransId="{E61F3ADE-7B42-4150-A75B-58430E67FB64}"/>
    <dgm:cxn modelId="{48A5B34A-0F36-41BF-8A83-09BDF57553EA}" type="presOf" srcId="{33133DCA-984B-472D-99BF-4DEAF7F671A1}" destId="{DD08CD64-504F-4EA7-B34B-856E0F69893F}" srcOrd="0" destOrd="0" presId="urn:microsoft.com/office/officeart/2005/8/layout/vList3"/>
    <dgm:cxn modelId="{1B575A76-E902-48C9-AB82-5CB06E5A10E9}" type="presOf" srcId="{6ABC392C-259C-482F-B596-432D27C95AC7}" destId="{6948A524-B857-457E-AB3E-CF5B050FFDE6}" srcOrd="0" destOrd="0" presId="urn:microsoft.com/office/officeart/2005/8/layout/vList3"/>
    <dgm:cxn modelId="{E95C8459-4777-4A77-9C20-E058ABC3B162}" type="presOf" srcId="{CB014D1E-3964-4949-97CF-D1FC0D0FA1C5}" destId="{4878159D-E891-4D4E-88D7-343F71F4DA81}" srcOrd="0" destOrd="0" presId="urn:microsoft.com/office/officeart/2005/8/layout/vList3"/>
    <dgm:cxn modelId="{073CAA80-7723-4264-8514-104AF7420208}" srcId="{6ABC392C-259C-482F-B596-432D27C95AC7}" destId="{68976495-2D9C-4908-9E2B-8892A476F3CB}" srcOrd="2" destOrd="0" parTransId="{10D6C73F-D8B2-4C3D-9B41-CA44110B3784}" sibTransId="{178E0728-7444-4437-986F-948BE91C4BD6}"/>
    <dgm:cxn modelId="{0F42A889-4741-4C62-8EB6-9AF0CE599EA1}" type="presOf" srcId="{1280FE80-96CE-46AC-848E-F8F73408FFCA}" destId="{253AB53B-1EDF-4E61-8E88-832BBEDF62DC}" srcOrd="0" destOrd="0" presId="urn:microsoft.com/office/officeart/2005/8/layout/vList3"/>
    <dgm:cxn modelId="{98B805BA-4805-4A9A-B64E-6EBA350A8DD5}" type="presOf" srcId="{68976495-2D9C-4908-9E2B-8892A476F3CB}" destId="{E710571D-B314-41ED-89A4-3A543CA3E324}" srcOrd="0" destOrd="0" presId="urn:microsoft.com/office/officeart/2005/8/layout/vList3"/>
    <dgm:cxn modelId="{B2B4FDEB-4275-41B2-A288-8ABBA4FE168A}" srcId="{6ABC392C-259C-482F-B596-432D27C95AC7}" destId="{1280FE80-96CE-46AC-848E-F8F73408FFCA}" srcOrd="1" destOrd="0" parTransId="{28D1DA50-EA3A-48E1-B36E-5D9F6E6B32AA}" sibTransId="{67B87B78-99F9-4127-8BA2-EAC26DE40B3C}"/>
    <dgm:cxn modelId="{80265490-290B-4A46-A752-1EC6C03C356A}" type="presParOf" srcId="{6948A524-B857-457E-AB3E-CF5B050FFDE6}" destId="{53D13E45-91D0-49A7-BC0C-DEAC1D12AA1D}" srcOrd="0" destOrd="0" presId="urn:microsoft.com/office/officeart/2005/8/layout/vList3"/>
    <dgm:cxn modelId="{2D60FAAE-38D8-400A-B259-B7E02A67F88F}" type="presParOf" srcId="{53D13E45-91D0-49A7-BC0C-DEAC1D12AA1D}" destId="{AD3D20B6-410D-4F52-A8D9-06B19615ECE2}" srcOrd="0" destOrd="0" presId="urn:microsoft.com/office/officeart/2005/8/layout/vList3"/>
    <dgm:cxn modelId="{CD6AA104-5234-4559-BD45-3C4865AA74C5}" type="presParOf" srcId="{53D13E45-91D0-49A7-BC0C-DEAC1D12AA1D}" destId="{DD08CD64-504F-4EA7-B34B-856E0F69893F}" srcOrd="1" destOrd="0" presId="urn:microsoft.com/office/officeart/2005/8/layout/vList3"/>
    <dgm:cxn modelId="{ADE54BD1-45A0-46F9-B34C-59838D902C08}" type="presParOf" srcId="{6948A524-B857-457E-AB3E-CF5B050FFDE6}" destId="{1E46795D-4A09-405F-9BA8-95B0052A7FF6}" srcOrd="1" destOrd="0" presId="urn:microsoft.com/office/officeart/2005/8/layout/vList3"/>
    <dgm:cxn modelId="{4576F8AC-A39A-419F-8684-E7B9D8290EAA}" type="presParOf" srcId="{6948A524-B857-457E-AB3E-CF5B050FFDE6}" destId="{4B37DB63-8B1E-4C62-B914-48BECF300B26}" srcOrd="2" destOrd="0" presId="urn:microsoft.com/office/officeart/2005/8/layout/vList3"/>
    <dgm:cxn modelId="{DAFE14F2-F052-4CB7-8539-A85E845694A3}" type="presParOf" srcId="{4B37DB63-8B1E-4C62-B914-48BECF300B26}" destId="{8BC1B51C-0EE0-4910-9E86-A81B21645EB8}" srcOrd="0" destOrd="0" presId="urn:microsoft.com/office/officeart/2005/8/layout/vList3"/>
    <dgm:cxn modelId="{1A3FDD20-7944-4FB7-98BC-4CAE3E376B73}" type="presParOf" srcId="{4B37DB63-8B1E-4C62-B914-48BECF300B26}" destId="{253AB53B-1EDF-4E61-8E88-832BBEDF62DC}" srcOrd="1" destOrd="0" presId="urn:microsoft.com/office/officeart/2005/8/layout/vList3"/>
    <dgm:cxn modelId="{ECC292B0-2053-4ADC-B8BB-889FEFEEE0D9}" type="presParOf" srcId="{6948A524-B857-457E-AB3E-CF5B050FFDE6}" destId="{0B9BEF4D-FF4B-4258-B144-CDC442D3E63F}" srcOrd="3" destOrd="0" presId="urn:microsoft.com/office/officeart/2005/8/layout/vList3"/>
    <dgm:cxn modelId="{B04A9B10-109B-41D5-B89D-4EBAE1611588}" type="presParOf" srcId="{6948A524-B857-457E-AB3E-CF5B050FFDE6}" destId="{90E833B9-B4B7-49B8-952D-AEF89B08F23B}" srcOrd="4" destOrd="0" presId="urn:microsoft.com/office/officeart/2005/8/layout/vList3"/>
    <dgm:cxn modelId="{8AB0A815-D031-4BA9-9133-3A65A59B0A35}" type="presParOf" srcId="{90E833B9-B4B7-49B8-952D-AEF89B08F23B}" destId="{D28820A2-0EDA-4E98-AA86-15F88B707331}" srcOrd="0" destOrd="0" presId="urn:microsoft.com/office/officeart/2005/8/layout/vList3"/>
    <dgm:cxn modelId="{3B6F8024-1CF8-4D77-B2B6-23F8742126E9}" type="presParOf" srcId="{90E833B9-B4B7-49B8-952D-AEF89B08F23B}" destId="{E710571D-B314-41ED-89A4-3A543CA3E324}" srcOrd="1" destOrd="0" presId="urn:microsoft.com/office/officeart/2005/8/layout/vList3"/>
    <dgm:cxn modelId="{9A74BF6F-F0FC-4580-AF19-9E089CE9C99D}" type="presParOf" srcId="{6948A524-B857-457E-AB3E-CF5B050FFDE6}" destId="{428BACBB-6DCA-4B02-9F91-27F59A3A0320}" srcOrd="5" destOrd="0" presId="urn:microsoft.com/office/officeart/2005/8/layout/vList3"/>
    <dgm:cxn modelId="{C3CB1679-2014-456A-B9DD-72169BE83285}" type="presParOf" srcId="{6948A524-B857-457E-AB3E-CF5B050FFDE6}" destId="{2456BFF7-8478-4F05-9056-D0D89F534291}" srcOrd="6" destOrd="0" presId="urn:microsoft.com/office/officeart/2005/8/layout/vList3"/>
    <dgm:cxn modelId="{44224B4A-6C91-4F16-B114-2EEB06ED8A2A}" type="presParOf" srcId="{2456BFF7-8478-4F05-9056-D0D89F534291}" destId="{F13FE313-01AD-4E88-901C-9A218847EC12}" srcOrd="0" destOrd="0" presId="urn:microsoft.com/office/officeart/2005/8/layout/vList3"/>
    <dgm:cxn modelId="{C23689E7-6C80-4986-8A31-28308AF2B034}" type="presParOf" srcId="{2456BFF7-8478-4F05-9056-D0D89F534291}" destId="{4878159D-E891-4D4E-88D7-343F71F4DA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8CD64-504F-4EA7-B34B-856E0F69893F}">
      <dsp:nvSpPr>
        <dsp:cNvPr id="0" name=""/>
        <dsp:cNvSpPr/>
      </dsp:nvSpPr>
      <dsp:spPr>
        <a:xfrm rot="10800000">
          <a:off x="2089106" y="0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Location-based analysis </a:t>
          </a:r>
          <a:endParaRPr lang="en-US" sz="2900" kern="1200" dirty="0"/>
        </a:p>
      </dsp:txBody>
      <dsp:txXfrm rot="10800000">
        <a:off x="2343525" y="0"/>
        <a:ext cx="7029563" cy="1017678"/>
      </dsp:txXfrm>
    </dsp:sp>
    <dsp:sp modelId="{AD3D20B6-410D-4F52-A8D9-06B19615ECE2}">
      <dsp:nvSpPr>
        <dsp:cNvPr id="0" name=""/>
        <dsp:cNvSpPr/>
      </dsp:nvSpPr>
      <dsp:spPr>
        <a:xfrm>
          <a:off x="1580267" y="1174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3AB53B-1EDF-4E61-8E88-832BBEDF62DC}">
      <dsp:nvSpPr>
        <dsp:cNvPr id="0" name=""/>
        <dsp:cNvSpPr/>
      </dsp:nvSpPr>
      <dsp:spPr>
        <a:xfrm rot="10800000">
          <a:off x="2089106" y="1322637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 base on Twitter for each year</a:t>
          </a:r>
        </a:p>
      </dsp:txBody>
      <dsp:txXfrm rot="10800000">
        <a:off x="2343525" y="1322637"/>
        <a:ext cx="7029563" cy="1017678"/>
      </dsp:txXfrm>
    </dsp:sp>
    <dsp:sp modelId="{8BC1B51C-0EE0-4910-9E86-A81B21645EB8}">
      <dsp:nvSpPr>
        <dsp:cNvPr id="0" name=""/>
        <dsp:cNvSpPr/>
      </dsp:nvSpPr>
      <dsp:spPr>
        <a:xfrm>
          <a:off x="1580267" y="1322637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10571D-B314-41ED-89A4-3A543CA3E324}">
      <dsp:nvSpPr>
        <dsp:cNvPr id="0" name=""/>
        <dsp:cNvSpPr/>
      </dsp:nvSpPr>
      <dsp:spPr>
        <a:xfrm rot="10800000">
          <a:off x="2089106" y="2644099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Analyze the number of re-tweets </a:t>
          </a:r>
          <a:endParaRPr lang="en-US" sz="2900" kern="1200" dirty="0"/>
        </a:p>
      </dsp:txBody>
      <dsp:txXfrm rot="10800000">
        <a:off x="2343525" y="2644099"/>
        <a:ext cx="7029563" cy="1017678"/>
      </dsp:txXfrm>
    </dsp:sp>
    <dsp:sp modelId="{D28820A2-0EDA-4E98-AA86-15F88B707331}">
      <dsp:nvSpPr>
        <dsp:cNvPr id="0" name=""/>
        <dsp:cNvSpPr/>
      </dsp:nvSpPr>
      <dsp:spPr>
        <a:xfrm>
          <a:off x="1580267" y="2644099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78159D-E891-4D4E-88D7-343F71F4DA81}">
      <dsp:nvSpPr>
        <dsp:cNvPr id="0" name=""/>
        <dsp:cNvSpPr/>
      </dsp:nvSpPr>
      <dsp:spPr>
        <a:xfrm rot="10800000">
          <a:off x="2089106" y="3965562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Correlation matrix for most followed users </a:t>
          </a:r>
          <a:endParaRPr lang="en-US" sz="2900" kern="1200" dirty="0"/>
        </a:p>
      </dsp:txBody>
      <dsp:txXfrm rot="10800000">
        <a:off x="2343525" y="3965562"/>
        <a:ext cx="7029563" cy="1017678"/>
      </dsp:txXfrm>
    </dsp:sp>
    <dsp:sp modelId="{F13FE313-01AD-4E88-901C-9A218847EC12}">
      <dsp:nvSpPr>
        <dsp:cNvPr id="0" name=""/>
        <dsp:cNvSpPr/>
      </dsp:nvSpPr>
      <dsp:spPr>
        <a:xfrm>
          <a:off x="1580267" y="3965562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768-6D1F-4446-A82A-915E7F126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7C6F0-AF7D-4078-8723-462DC812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3F233-9097-4B6E-8AFC-4B07B09D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8A83-D439-476E-87B5-0027C8C2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AE6C-E368-454A-8D91-82FB8281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154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1076-4A78-48F1-9BC1-0190ABF6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2D07-D06A-4AB6-96B0-6261CDA8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8092-B56D-4CB8-9E6B-37B0814C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D39CC-64FD-4D93-8326-51DFF038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00BE-ABD8-492E-A775-6E43B965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374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D7F76-1C6C-40BE-9B72-9DD5F948F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0263-9EA1-4330-BA16-A1D7D963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4397-F03A-4190-9C13-07042726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F797D-1302-431A-AE0E-4ED7F9BD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5328F-FDE5-4DF0-B625-C0B33773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705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EEFE-C242-4662-BF1A-E41B0F1F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7406-FE6B-49C4-8589-9BB3D59E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E3D15-82BB-4621-AD50-671F17A6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9760-5DDA-49EA-9EB9-D2C3948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F33A-3152-417C-91F3-3AFE173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134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739-0558-4FB6-A2B2-F0A1DB76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137B-9FB1-448A-A26B-A10182E47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0DD9-5291-49B4-BDDF-FB8D71EB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C68C4-DB93-4C7A-BA96-5931101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16CD-FD5E-4439-ADFE-3CE91A6A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23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CD68-621A-416D-984E-95D6285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D796-624E-4738-86C0-AD1391A65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F0B3-7E2F-41BD-92F6-EF9365E5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4692D-6AD7-4F88-B757-CCEA3D2B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E867-7B57-4AD9-9B30-2B13E6AC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9390-C76F-4AAD-BCC1-5A228287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30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F7C9-67EE-4528-9267-7F35F458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E2EA6-971D-4FE2-B2E2-334F6305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05DE-55DA-4FF9-98DB-A1CA1BC53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ECF11-E647-44F7-B670-052E2755F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68EBA-1D38-49F2-9F8F-E4F136122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B21D2-0EC6-4FA2-AB45-74EDE039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1F53-4687-46F2-B3FE-E3FC0C02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F3DDC-85A6-41AB-878C-46F122F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290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BD89-B91B-4309-98BC-2866447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C00C5-D1CB-4EB0-A9CC-DFB33176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57628-7C41-4DC7-AF1B-9F786E6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9890C-787F-40D5-9FDE-C0076A75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824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BE83-86BE-4041-850C-D674172D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2D319-8AD0-40D0-804C-A36BD6C4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A55-5DDC-449A-8EC9-092B3E5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58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7F5-EF7B-4720-B8A2-15BD7DFC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5690-FBD5-4F7A-B323-8BA826A8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D33E-05A3-42F7-B6D8-AB8488DA3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9B1EE-2719-4677-B65E-31B7266D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BB58-9ED3-44C6-B3A3-B2E4EB33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77CB-4E5F-42D9-8201-EF75BAF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941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A25-4F87-4701-8DC6-85855EC1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CEFFC-6064-4DA0-9B8C-C85F7707F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60028-ECAC-483B-A40E-12965294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CF42-DA5D-4733-B9DB-C250AD97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8F72-6E6B-4583-8E79-293A0DE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7816-E45E-4FE2-9DB3-4459D309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1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32E56-0448-4397-84DF-8BA6AF90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B73F-1194-401D-9BC5-0E1761EC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16E6B-AA36-47D4-9434-2FC00098E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5721-3C46-4455-A998-F9DDAEAF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3E4-6148-4184-BF48-C0A93CB31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8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1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27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5.xml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70.png"/><Relationship Id="rId10" Type="http://schemas.openxmlformats.org/officeDocument/2006/relationships/image" Target="../media/image10.png"/><Relationship Id="rId4" Type="http://schemas.openxmlformats.org/officeDocument/2006/relationships/slide" Target="slide5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56309">
            <a:off x="3768900" y="13994427"/>
            <a:ext cx="4654196" cy="376442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982491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4058421" y="8082974"/>
            <a:ext cx="39020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</a:t>
            </a:r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148F056-DB6F-0B3E-9E33-AF89A0AC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1" y="2346960"/>
            <a:ext cx="10428657" cy="3889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6566-8C54-FB91-2496-0F2E193F44EE}"/>
              </a:ext>
            </a:extLst>
          </p:cNvPr>
          <p:cNvSpPr txBox="1"/>
          <p:nvPr/>
        </p:nvSpPr>
        <p:spPr>
          <a:xfrm>
            <a:off x="1905885" y="1130597"/>
            <a:ext cx="8380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zure storage blob container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3188307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41033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B8A709-9871-67D4-B3CD-43266F9D00C7}"/>
              </a:ext>
            </a:extLst>
          </p:cNvPr>
          <p:cNvGrpSpPr/>
          <p:nvPr/>
        </p:nvGrpSpPr>
        <p:grpSpPr>
          <a:xfrm>
            <a:off x="920225" y="1409522"/>
            <a:ext cx="10351550" cy="4985879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65BEA2-5420-DA7D-F7C8-71DF3FDD9257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2: Data Refresh for All Tables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E96317-194B-E04D-79F6-5F5649685BCC}"/>
                </a:ext>
              </a:extLst>
            </p:cNvPr>
            <p:cNvGrpSpPr/>
            <p:nvPr/>
          </p:nvGrpSpPr>
          <p:grpSpPr>
            <a:xfrm>
              <a:off x="326858" y="2732666"/>
              <a:ext cx="11538284" cy="1961147"/>
              <a:chOff x="348916" y="199873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A58BB3-B8D1-A0E0-5575-F2F36AF7238D}"/>
                  </a:ext>
                </a:extLst>
              </p:cNvPr>
              <p:cNvSpPr/>
              <p:nvPr/>
            </p:nvSpPr>
            <p:spPr>
              <a:xfrm>
                <a:off x="348916" y="199873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9B6E31F-3A1F-17BB-D0C7-34022964F206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7A9B69-C888-C68F-3F61-D68983AB6974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 Stored Proc in Azure SQL Database to Archive and Clean Data in SQL/Cosmos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44AC55-0245-BF47-5B29-D4C38ADAEF04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Push Data to Sink or Destination Tables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B917D2-5F27-52A1-7507-5B0848DEBD80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413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CD704C-58CB-0E88-6311-19B1F9167484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5A20D0-B950-7063-1306-7350D41F3E3C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Cosmos and SQL Database Now has Refreshed Data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0D921-CDDA-C856-8799-C8AA51426DA9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ABE4AD-A007-3E57-589E-2CD2F3720699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6549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81167" y="244377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AD7E7-595F-83E3-C253-7A3A02F50D20}"/>
              </a:ext>
            </a:extLst>
          </p:cNvPr>
          <p:cNvGrpSpPr/>
          <p:nvPr/>
        </p:nvGrpSpPr>
        <p:grpSpPr>
          <a:xfrm>
            <a:off x="488332" y="1235675"/>
            <a:ext cx="11215336" cy="5307178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AD3523-CC21-D051-0CDF-0B37F19B420B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3: Data Cleaning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D6E950-0148-DFE3-161D-57DE8C5E8D91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23B40C-B95E-3665-1B62-222A3CD43CCA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6F7927-EE26-8BE0-9C8D-2C6BD2DCF64A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0C4343-DC17-3D7C-65C6-A4EE4E8E6B6A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LOG ALL ACTIVITIES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E449B4-0BDF-258B-1446-99FF107B8031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Run Delete Scripts to Clean Up Source Blob Container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DE9D5E-2209-A3E7-1C1D-E3348B15CAC8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C3D71F-67CC-4DA3-C88A-35150505CB37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34B63F-20A0-F91A-EC23-738655072CF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Storage Container Now Clean and Ready for Next Scheduled Run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D8828A3-B008-887A-A780-C59436421974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FC4BFF-734E-61AD-822A-B7618B6FFC23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54053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840" y="-774448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7054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DD39A-99F6-7511-A746-ACF58301C0EB}"/>
              </a:ext>
            </a:extLst>
          </p:cNvPr>
          <p:cNvGrpSpPr/>
          <p:nvPr/>
        </p:nvGrpSpPr>
        <p:grpSpPr>
          <a:xfrm>
            <a:off x="1199247" y="1642311"/>
            <a:ext cx="3784233" cy="4745141"/>
            <a:chOff x="569613" y="1284372"/>
            <a:chExt cx="2779294" cy="36636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7782C3-B507-5DA1-2A35-0DBD4D1B72A7}"/>
                </a:ext>
              </a:extLst>
            </p:cNvPr>
            <p:cNvSpPr/>
            <p:nvPr/>
          </p:nvSpPr>
          <p:spPr>
            <a:xfrm>
              <a:off x="569613" y="128437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Scheduling Pipeline Runs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1B0C54-8CCE-4ADE-726A-C354E2752DB7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8EB321-FE53-9504-D18A-9946954A45B0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Trigger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9BE24-C4A2-9863-14A9-159462575995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Schedule Trigger to Run Based on Intervals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485B70-36FD-D23D-C26E-06A506F9CA4D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7E0A00-91AA-15F7-AD61-1E89D6A1F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2776" y="1642311"/>
            <a:ext cx="4299057" cy="47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85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886" y="-527887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2905451" y="559299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BF7AD-B471-0DED-DB64-EE8A1EFFD111}"/>
              </a:ext>
            </a:extLst>
          </p:cNvPr>
          <p:cNvGrpSpPr/>
          <p:nvPr/>
        </p:nvGrpSpPr>
        <p:grpSpPr>
          <a:xfrm>
            <a:off x="1348040" y="2434740"/>
            <a:ext cx="3056320" cy="3935580"/>
            <a:chOff x="569613" y="1284372"/>
            <a:chExt cx="2779294" cy="36636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71B9C9-265E-584C-5CEF-FD35FD661BEE}"/>
                </a:ext>
              </a:extLst>
            </p:cNvPr>
            <p:cNvSpPr/>
            <p:nvPr/>
          </p:nvSpPr>
          <p:spPr>
            <a:xfrm>
              <a:off x="569613" y="1284372"/>
              <a:ext cx="2779294" cy="9625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Trigger Runs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2FD10D1-9F98-0F1C-9B66-F268F2DDF0D6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F1E8D-7331-C0A1-36E8-6213B8A71F88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Pipeline Runs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29A6B0-ED9A-E51A-081D-E1AD21C9A458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Check Logs For Errors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592093-6067-5F97-4190-3C6B3B711C51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F78D41-3976-B5C2-8238-29197028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7714" y="2876337"/>
            <a:ext cx="7281737" cy="2018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5CCEB2-A9FB-2D09-67E8-295E476929F0}"/>
              </a:ext>
            </a:extLst>
          </p:cNvPr>
          <p:cNvSpPr txBox="1"/>
          <p:nvPr/>
        </p:nvSpPr>
        <p:spPr>
          <a:xfrm>
            <a:off x="1257520" y="1760108"/>
            <a:ext cx="753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Maintenance:</a:t>
            </a:r>
          </a:p>
        </p:txBody>
      </p:sp>
    </p:spTree>
    <p:extLst>
      <p:ext uri="{BB962C8B-B14F-4D97-AF65-F5344CB8AC3E}">
        <p14:creationId xmlns:p14="http://schemas.microsoft.com/office/powerpoint/2010/main" val="25517475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EF7C8-0E14-4B9B-ABCF-58D809353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106" y="-775454"/>
            <a:ext cx="64296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C6FB2-2A3B-E65D-67A0-9404B215741E}"/>
              </a:ext>
            </a:extLst>
          </p:cNvPr>
          <p:cNvSpPr txBox="1"/>
          <p:nvPr/>
        </p:nvSpPr>
        <p:spPr>
          <a:xfrm>
            <a:off x="3606800" y="280063"/>
            <a:ext cx="7437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Destination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19E4C-1401-EF47-E791-DF3C840512B8}"/>
              </a:ext>
            </a:extLst>
          </p:cNvPr>
          <p:cNvSpPr txBox="1"/>
          <p:nvPr/>
        </p:nvSpPr>
        <p:spPr>
          <a:xfrm>
            <a:off x="2243630" y="1274705"/>
            <a:ext cx="365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Database:</a:t>
            </a:r>
          </a:p>
          <a:p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Header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User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URL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Reference Tweet 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Nodes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Edges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B5B1-D898-C0E2-DF7C-9832E5A799C3}"/>
              </a:ext>
            </a:extLst>
          </p:cNvPr>
          <p:cNvSpPr txBox="1"/>
          <p:nvPr/>
        </p:nvSpPr>
        <p:spPr>
          <a:xfrm>
            <a:off x="1664510" y="4752298"/>
            <a:ext cx="749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Cosmos Database: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Hashtags Data </a:t>
            </a:r>
            <a:r>
              <a:rPr lang="en-US" sz="2400" dirty="0" err="1"/>
              <a:t>Json</a:t>
            </a:r>
            <a:r>
              <a:rPr lang="en-US" sz="2400" dirty="0"/>
              <a:t> Items</a:t>
            </a:r>
          </a:p>
        </p:txBody>
      </p:sp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38B44EE-6BB8-2041-934B-9531B992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49" y="1409350"/>
            <a:ext cx="6047313" cy="2585861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2CDAE7-674E-1763-3624-975CBBEC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26" t="19457"/>
          <a:stretch/>
        </p:blipFill>
        <p:spPr>
          <a:xfrm>
            <a:off x="5649649" y="4155719"/>
            <a:ext cx="6047291" cy="25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307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46218-8A4E-4011-9464-39961675F570}"/>
              </a:ext>
            </a:extLst>
          </p:cNvPr>
          <p:cNvSpPr txBox="1"/>
          <p:nvPr/>
        </p:nvSpPr>
        <p:spPr>
          <a:xfrm>
            <a:off x="2027418" y="1372167"/>
            <a:ext cx="81371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Visualizations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658567"/>
                  </p:ext>
                </p:extLst>
              </p:nvPr>
            </p:nvGraphicFramePr>
            <p:xfrm>
              <a:off x="2971800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4" cId="2578669732">
                    <pslz:zmPr id="{A3CF2905-4A91-4C76-85D7-337F975841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79246"/>
                  </p:ext>
                </p:extLst>
              </p:nvPr>
            </p:nvGraphicFramePr>
            <p:xfrm>
              <a:off x="6172202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5" cId="3781773930">
                    <pslz:zmPr id="{7AC742DD-75C5-4BF1-9E52-CD8383F029E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02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49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DC90FB-1C31-48FB-9B20-7C8723B03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289" y="-1769581"/>
            <a:ext cx="57167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C7D82-CA35-448A-AEA6-74B86DCCEC69}"/>
              </a:ext>
            </a:extLst>
          </p:cNvPr>
          <p:cNvSpPr txBox="1"/>
          <p:nvPr/>
        </p:nvSpPr>
        <p:spPr>
          <a:xfrm>
            <a:off x="1537365" y="199922"/>
            <a:ext cx="1035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/>
              <a:t>Objective and Scope</a:t>
            </a:r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0EFFB3-AA80-680F-2472-B573AC689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968533"/>
              </p:ext>
            </p:extLst>
          </p:nvPr>
        </p:nvGraphicFramePr>
        <p:xfrm>
          <a:off x="1537365" y="1769582"/>
          <a:ext cx="10953357" cy="4984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66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1FFEBE-2222-FECA-16A7-EF16740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5" y="321733"/>
            <a:ext cx="3149544" cy="2236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0CE36-A2A9-2A41-5ED2-56B532B1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398965"/>
            <a:ext cx="2416551" cy="2090508"/>
          </a:xfrm>
          <a:prstGeom prst="rect">
            <a:avLst/>
          </a:prstGeom>
        </p:spPr>
      </p:pic>
      <p:sp>
        <p:nvSpPr>
          <p:cNvPr id="76" name="Rectangle 58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0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E7B8-2892-8BA3-1BA0-77EC66DE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3416692"/>
            <a:ext cx="6839378" cy="2564766"/>
          </a:xfrm>
          <a:prstGeom prst="rect">
            <a:avLst/>
          </a:prstGeom>
        </p:spPr>
      </p:pic>
      <p:sp>
        <p:nvSpPr>
          <p:cNvPr id="78" name="Rectangle 6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4557F-C0FF-8E87-0238-41A711177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68" y="444162"/>
            <a:ext cx="3567362" cy="3067931"/>
          </a:xfrm>
          <a:prstGeom prst="rect">
            <a:avLst/>
          </a:prstGeom>
        </p:spPr>
      </p:pic>
      <p:sp>
        <p:nvSpPr>
          <p:cNvPr id="79" name="Rectangle 6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71FCB1-9CEC-CC2F-CA20-824DB08D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603" y="4172622"/>
            <a:ext cx="3216027" cy="2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54698-4E26-A21F-E09C-A8F64BDA7A56}"/>
              </a:ext>
            </a:extLst>
          </p:cNvPr>
          <p:cNvSpPr txBox="1"/>
          <p:nvPr/>
        </p:nvSpPr>
        <p:spPr>
          <a:xfrm>
            <a:off x="-1097280" y="627173"/>
            <a:ext cx="1438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Roboto"/>
                <a:ea typeface="Roboto"/>
                <a:cs typeface="Roboto"/>
                <a:sym typeface="Roboto"/>
              </a:rPr>
              <a:t>Future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7DFE30-4BD8-4DCF-4325-A67414480CB7}"/>
              </a:ext>
            </a:extLst>
          </p:cNvPr>
          <p:cNvGrpSpPr/>
          <p:nvPr/>
        </p:nvGrpSpPr>
        <p:grpSpPr>
          <a:xfrm>
            <a:off x="2575263" y="2308325"/>
            <a:ext cx="7283982" cy="1017678"/>
            <a:chOff x="2089106" y="0"/>
            <a:chExt cx="7283982" cy="101767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21BE7F5C-A43F-E229-4FB3-AEAAB48E8E56}"/>
                </a:ext>
              </a:extLst>
            </p:cNvPr>
            <p:cNvSpPr/>
            <p:nvPr/>
          </p:nvSpPr>
          <p:spPr>
            <a:xfrm rot="10800000">
              <a:off x="2089106" y="0"/>
              <a:ext cx="7283982" cy="1017678"/>
            </a:xfrm>
            <a:prstGeom prst="homePlat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Arrow: Pentagon 4">
              <a:extLst>
                <a:ext uri="{FF2B5EF4-FFF2-40B4-BE49-F238E27FC236}">
                  <a16:creationId xmlns:a16="http://schemas.microsoft.com/office/drawing/2014/main" id="{6413751D-A747-C6F8-9503-DF68027FE0AC}"/>
                </a:ext>
              </a:extLst>
            </p:cNvPr>
            <p:cNvSpPr txBox="1"/>
            <p:nvPr/>
          </p:nvSpPr>
          <p:spPr>
            <a:xfrm>
              <a:off x="2343525" y="0"/>
              <a:ext cx="7029563" cy="10176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768" tIns="110490" rIns="206248" bIns="110490" numCol="1" spcCol="1270" anchor="ctr" anchorCtr="0">
              <a:noAutofit/>
            </a:bodyPr>
            <a:lstStyle/>
            <a:p>
              <a:r>
                <a:rPr lang="en-US" sz="2000" dirty="0"/>
                <a:t>Optimize Azure SQL Database costs and environment costs to ensure better cost management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BA8E5EB-E9ED-9D4C-65B0-A9A6C7275D86}"/>
              </a:ext>
            </a:extLst>
          </p:cNvPr>
          <p:cNvSpPr/>
          <p:nvPr/>
        </p:nvSpPr>
        <p:spPr>
          <a:xfrm>
            <a:off x="2066424" y="2309499"/>
            <a:ext cx="1017678" cy="1017678"/>
          </a:xfrm>
          <a:prstGeom prst="ellipse">
            <a:avLst/>
          </a:prstGeom>
          <a:blipFill rotWithShape="1">
            <a:blip r:embed="rId2">
              <a:alphaModFix/>
            </a:blip>
            <a:srcRect/>
            <a:stretch>
              <a:fillRect l="-16000" r="-16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3A3A9-4079-1B20-0CAB-1BE6B39BD01E}"/>
              </a:ext>
            </a:extLst>
          </p:cNvPr>
          <p:cNvGrpSpPr/>
          <p:nvPr/>
        </p:nvGrpSpPr>
        <p:grpSpPr>
          <a:xfrm>
            <a:off x="2575263" y="3630962"/>
            <a:ext cx="7283982" cy="1017678"/>
            <a:chOff x="2089106" y="1322637"/>
            <a:chExt cx="7283982" cy="101767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9209C60D-407C-6430-4C89-7D12641063E8}"/>
                </a:ext>
              </a:extLst>
            </p:cNvPr>
            <p:cNvSpPr/>
            <p:nvPr/>
          </p:nvSpPr>
          <p:spPr>
            <a:xfrm rot="10800000">
              <a:off x="2089106" y="1322637"/>
              <a:ext cx="7283982" cy="1017678"/>
            </a:xfrm>
            <a:prstGeom prst="homePlat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Arrow: Pentagon 7">
              <a:extLst>
                <a:ext uri="{FF2B5EF4-FFF2-40B4-BE49-F238E27FC236}">
                  <a16:creationId xmlns:a16="http://schemas.microsoft.com/office/drawing/2014/main" id="{E7908031-189B-DB97-5560-5A82B0F76C5F}"/>
                </a:ext>
              </a:extLst>
            </p:cNvPr>
            <p:cNvSpPr txBox="1"/>
            <p:nvPr/>
          </p:nvSpPr>
          <p:spPr>
            <a:xfrm rot="21600000">
              <a:off x="2343525" y="1322637"/>
              <a:ext cx="7029563" cy="10176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768" tIns="110490" rIns="206248" bIns="110490" numCol="1" spcCol="1270" anchor="ctr" anchorCtr="0">
              <a:noAutofit/>
            </a:bodyPr>
            <a:lstStyle/>
            <a:p>
              <a:r>
                <a:rPr lang="en-US" sz="2000" dirty="0"/>
                <a:t>Building a BI dashboard for data representation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DE83F43-ED38-D04C-FE77-145B379D9C3D}"/>
              </a:ext>
            </a:extLst>
          </p:cNvPr>
          <p:cNvSpPr/>
          <p:nvPr/>
        </p:nvSpPr>
        <p:spPr>
          <a:xfrm>
            <a:off x="2066424" y="3630962"/>
            <a:ext cx="1017678" cy="1017678"/>
          </a:xfrm>
          <a:prstGeom prst="ellipse">
            <a:avLst/>
          </a:prstGeom>
          <a:blipFill rotWithShape="1">
            <a:blip r:embed="rId2">
              <a:alphaModFix/>
            </a:blip>
            <a:srcRect/>
            <a:stretch>
              <a:fillRect l="-16000" r="-16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19F352-A3A6-DD88-E774-653F3A0FF75F}"/>
              </a:ext>
            </a:extLst>
          </p:cNvPr>
          <p:cNvGrpSpPr/>
          <p:nvPr/>
        </p:nvGrpSpPr>
        <p:grpSpPr>
          <a:xfrm>
            <a:off x="2575263" y="4952424"/>
            <a:ext cx="7283982" cy="1017678"/>
            <a:chOff x="2089106" y="2644099"/>
            <a:chExt cx="7283982" cy="101767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5EA416EF-452F-FBC4-273C-401FDCD41078}"/>
                </a:ext>
              </a:extLst>
            </p:cNvPr>
            <p:cNvSpPr/>
            <p:nvPr/>
          </p:nvSpPr>
          <p:spPr>
            <a:xfrm rot="10800000">
              <a:off x="2089106" y="2644099"/>
              <a:ext cx="7283982" cy="1017678"/>
            </a:xfrm>
            <a:prstGeom prst="homePlat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40E71B68-ADEA-EAF9-571B-2780183F3C92}"/>
                </a:ext>
              </a:extLst>
            </p:cNvPr>
            <p:cNvSpPr txBox="1"/>
            <p:nvPr/>
          </p:nvSpPr>
          <p:spPr>
            <a:xfrm rot="21600000">
              <a:off x="2343525" y="2644099"/>
              <a:ext cx="7029563" cy="10176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768" tIns="110490" rIns="206248" bIns="110490" numCol="1" spcCol="1270" anchor="ctr" anchorCtr="0">
              <a:noAutofit/>
            </a:bodyPr>
            <a:lstStyle/>
            <a:p>
              <a:r>
                <a:rPr lang="en-US" sz="2000" dirty="0"/>
                <a:t>Handle archive data better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6F44B7E9-6995-EEE0-2698-96C808B7691A}"/>
              </a:ext>
            </a:extLst>
          </p:cNvPr>
          <p:cNvSpPr/>
          <p:nvPr/>
        </p:nvSpPr>
        <p:spPr>
          <a:xfrm>
            <a:off x="2066424" y="4952424"/>
            <a:ext cx="1017678" cy="1017678"/>
          </a:xfrm>
          <a:prstGeom prst="ellipse">
            <a:avLst/>
          </a:prstGeom>
          <a:blipFill rotWithShape="1">
            <a:blip r:embed="rId2">
              <a:alphaModFix/>
            </a:blip>
            <a:srcRect/>
            <a:stretch>
              <a:fillRect l="-16000" r="-16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37687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960" y="612087"/>
            <a:ext cx="5249214" cy="295075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243840" y="794801"/>
            <a:ext cx="5873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latin typeface="Century Gothic" panose="020B0502020202020204" pitchFamily="34" charset="0"/>
              </a:rPr>
              <a:t>Twitter: Summing up the Pulse of the Internet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E57A-5AC4-3A0F-25EE-40CABDEDAB77}"/>
              </a:ext>
            </a:extLst>
          </p:cNvPr>
          <p:cNvSpPr txBox="1"/>
          <p:nvPr/>
        </p:nvSpPr>
        <p:spPr>
          <a:xfrm>
            <a:off x="1148080" y="4507649"/>
            <a:ext cx="14518638" cy="201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Team 13: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Niraj Sai Prasad - NUID 001006514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Sindhu Swaroop - NUID 001006558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Vatsal Doshi - NUID 002776613 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Avani Kala - NUID 002772623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EE404-9C40-CC3F-CC0B-49645FA1C4E9}"/>
              </a:ext>
            </a:extLst>
          </p:cNvPr>
          <p:cNvSpPr txBox="1"/>
          <p:nvPr/>
        </p:nvSpPr>
        <p:spPr>
          <a:xfrm>
            <a:off x="243840" y="4461019"/>
            <a:ext cx="6929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DAMG 7275 :– 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 Database Management System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Professor: </a:t>
            </a:r>
            <a:r>
              <a:rPr lang="en-US" sz="2000" dirty="0" err="1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Wuping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 (Simon)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3DD46-CDB1-F10B-C2AD-9F75723A3973}"/>
              </a:ext>
            </a:extLst>
          </p:cNvPr>
          <p:cNvSpPr txBox="1"/>
          <p:nvPr/>
        </p:nvSpPr>
        <p:spPr>
          <a:xfrm>
            <a:off x="243840" y="5615669"/>
            <a:ext cx="64516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Azure SQL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Multi-Data Model</a:t>
            </a:r>
          </a:p>
        </p:txBody>
      </p:sp>
    </p:spTree>
    <p:extLst>
      <p:ext uri="{BB962C8B-B14F-4D97-AF65-F5344CB8AC3E}">
        <p14:creationId xmlns:p14="http://schemas.microsoft.com/office/powerpoint/2010/main" val="15609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54698-4E26-A21F-E09C-A8F64BDA7A56}"/>
              </a:ext>
            </a:extLst>
          </p:cNvPr>
          <p:cNvSpPr txBox="1"/>
          <p:nvPr/>
        </p:nvSpPr>
        <p:spPr>
          <a:xfrm>
            <a:off x="-1097280" y="2828835"/>
            <a:ext cx="1438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78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BFFC5E7-E550-4093-87C2-67EF1B22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1936102" y="-454989"/>
            <a:ext cx="8319793" cy="9442482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291544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101105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1989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01577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19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3743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743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71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CDC79-DD8C-4138-B0CA-2F2CB49BF192}"/>
              </a:ext>
            </a:extLst>
          </p:cNvPr>
          <p:cNvSpPr txBox="1"/>
          <p:nvPr/>
        </p:nvSpPr>
        <p:spPr>
          <a:xfrm>
            <a:off x="1944124" y="2087463"/>
            <a:ext cx="184731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3D57-6DC2-4476-8413-DF5902C176C5}"/>
              </a:ext>
            </a:extLst>
          </p:cNvPr>
          <p:cNvSpPr txBox="1"/>
          <p:nvPr/>
        </p:nvSpPr>
        <p:spPr>
          <a:xfrm>
            <a:off x="-8566199" y="7716087"/>
            <a:ext cx="31794281" cy="1421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hmppt</a:t>
            </a:r>
            <a:endParaRPr lang="en-MY" sz="7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B552B-C616-A32F-6394-DB2DE8283E72}"/>
              </a:ext>
            </a:extLst>
          </p:cNvPr>
          <p:cNvSpPr txBox="1"/>
          <p:nvPr/>
        </p:nvSpPr>
        <p:spPr>
          <a:xfrm>
            <a:off x="1512570" y="1608566"/>
            <a:ext cx="49644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Twitter: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Summing up the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Pulse of the Internet </a:t>
            </a:r>
          </a:p>
        </p:txBody>
      </p:sp>
    </p:spTree>
    <p:extLst>
      <p:ext uri="{BB962C8B-B14F-4D97-AF65-F5344CB8AC3E}">
        <p14:creationId xmlns:p14="http://schemas.microsoft.com/office/powerpoint/2010/main" val="36187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5DA86-8FF2-4CCC-B46B-BA6BC7BF4B54}"/>
              </a:ext>
            </a:extLst>
          </p:cNvPr>
          <p:cNvSpPr txBox="1"/>
          <p:nvPr/>
        </p:nvSpPr>
        <p:spPr>
          <a:xfrm>
            <a:off x="260529" y="906869"/>
            <a:ext cx="11931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Architecture &amp;</a:t>
            </a:r>
          </a:p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ER Diagram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328524"/>
                  </p:ext>
                </p:extLst>
              </p:nvPr>
            </p:nvGraphicFramePr>
            <p:xfrm>
              <a:off x="3048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738823"/>
                  </p:ext>
                </p:extLst>
              </p:nvPr>
            </p:nvGraphicFramePr>
            <p:xfrm>
              <a:off x="6096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BCF5AA-8D30-4ED2-9E23-5831B6D06E91}"/>
              </a:ext>
            </a:extLst>
          </p:cNvPr>
          <p:cNvSpPr txBox="1"/>
          <p:nvPr/>
        </p:nvSpPr>
        <p:spPr>
          <a:xfrm>
            <a:off x="5195323" y="7150001"/>
            <a:ext cx="5971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subpoint1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C4AF-4768-4F51-9970-BFCF8851C819}"/>
              </a:ext>
            </a:extLst>
          </p:cNvPr>
          <p:cNvSpPr txBox="1"/>
          <p:nvPr/>
        </p:nvSpPr>
        <p:spPr>
          <a:xfrm>
            <a:off x="5195323" y="10852777"/>
            <a:ext cx="6117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, </a:t>
            </a:r>
            <a:r>
              <a:rPr lang="en-MY" dirty="0" err="1"/>
              <a:t>sed</a:t>
            </a:r>
            <a:r>
              <a:rPr lang="en-MY" dirty="0"/>
              <a:t> do </a:t>
            </a:r>
            <a:r>
              <a:rPr lang="en-MY" dirty="0" err="1"/>
              <a:t>eiusmod</a:t>
            </a:r>
            <a:r>
              <a:rPr lang="en-MY" dirty="0"/>
              <a:t> </a:t>
            </a:r>
            <a:r>
              <a:rPr lang="en-MY" dirty="0" err="1">
                <a:latin typeface="Century" panose="02040604050505020304" pitchFamily="18" charset="0"/>
              </a:rPr>
              <a:t>tempor</a:t>
            </a:r>
            <a:r>
              <a:rPr lang="en-MY" dirty="0"/>
              <a:t> </a:t>
            </a:r>
            <a:r>
              <a:rPr lang="en-MY" dirty="0" err="1"/>
              <a:t>incididunt</a:t>
            </a:r>
            <a:r>
              <a:rPr lang="en-MY" dirty="0"/>
              <a:t> </a:t>
            </a:r>
            <a:r>
              <a:rPr lang="en-MY" dirty="0" err="1"/>
              <a:t>ut</a:t>
            </a:r>
            <a:r>
              <a:rPr lang="en-MY" dirty="0"/>
              <a:t> labore et dolore magna </a:t>
            </a:r>
            <a:r>
              <a:rPr lang="en-MY" dirty="0" err="1"/>
              <a:t>aliqua</a:t>
            </a:r>
            <a:r>
              <a:rPr lang="en-MY" dirty="0"/>
              <a:t>. Ut </a:t>
            </a:r>
            <a:r>
              <a:rPr lang="en-MY" dirty="0" err="1"/>
              <a:t>enim</a:t>
            </a:r>
            <a:r>
              <a:rPr lang="en-MY" dirty="0"/>
              <a:t> ad minim </a:t>
            </a:r>
            <a:r>
              <a:rPr lang="en-MY" dirty="0" err="1"/>
              <a:t>veniam</a:t>
            </a:r>
            <a:r>
              <a:rPr lang="en-MY" dirty="0"/>
              <a:t>, </a:t>
            </a:r>
            <a:r>
              <a:rPr lang="en-MY" dirty="0" err="1"/>
              <a:t>quis</a:t>
            </a:r>
            <a:r>
              <a:rPr lang="en-MY" dirty="0"/>
              <a:t> </a:t>
            </a:r>
            <a:r>
              <a:rPr lang="en-MY" dirty="0" err="1"/>
              <a:t>nostrud</a:t>
            </a:r>
            <a:r>
              <a:rPr lang="en-MY" dirty="0"/>
              <a:t> exercitation </a:t>
            </a:r>
            <a:r>
              <a:rPr lang="en-MY" dirty="0" err="1"/>
              <a:t>ullamco</a:t>
            </a:r>
            <a:r>
              <a:rPr lang="en-MY" dirty="0"/>
              <a:t> </a:t>
            </a:r>
            <a:r>
              <a:rPr lang="en-MY" dirty="0" err="1"/>
              <a:t>laboris</a:t>
            </a:r>
            <a:r>
              <a:rPr lang="en-MY" dirty="0"/>
              <a:t> nisi </a:t>
            </a:r>
            <a:r>
              <a:rPr lang="en-MY" dirty="0" err="1"/>
              <a:t>ut</a:t>
            </a:r>
            <a:r>
              <a:rPr lang="en-MY" dirty="0"/>
              <a:t> </a:t>
            </a:r>
            <a:r>
              <a:rPr lang="en-MY" dirty="0" err="1"/>
              <a:t>aliquip</a:t>
            </a:r>
            <a:r>
              <a:rPr lang="en-MY" dirty="0"/>
              <a:t> ex </a:t>
            </a:r>
            <a:r>
              <a:rPr lang="en-MY" dirty="0" err="1"/>
              <a:t>ea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</a:t>
            </a:r>
            <a:r>
              <a:rPr lang="en-MY" dirty="0" err="1"/>
              <a:t>consequat</a:t>
            </a:r>
            <a:r>
              <a:rPr lang="en-MY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3FD68-5CAE-40F5-A9AE-D61E4606F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152" y="1168400"/>
            <a:ext cx="474129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B5E01-DD70-4E61-9D16-126C2B64F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08" y="1168400"/>
            <a:ext cx="4741292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1252F-A844-4C82-9F58-F5040B61B129}"/>
              </a:ext>
            </a:extLst>
          </p:cNvPr>
          <p:cNvSpPr txBox="1"/>
          <p:nvPr/>
        </p:nvSpPr>
        <p:spPr>
          <a:xfrm>
            <a:off x="1842524" y="-9881575"/>
            <a:ext cx="929613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primary1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997356"/>
                  </p:ext>
                </p:extLst>
              </p:nvPr>
            </p:nvGraphicFramePr>
            <p:xfrm>
              <a:off x="3048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953646"/>
                  </p:ext>
                </p:extLst>
              </p:nvPr>
            </p:nvGraphicFramePr>
            <p:xfrm>
              <a:off x="6096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3" name="Google Shape;99;p15">
            <a:extLst>
              <a:ext uri="{FF2B5EF4-FFF2-40B4-BE49-F238E27FC236}">
                <a16:creationId xmlns:a16="http://schemas.microsoft.com/office/drawing/2014/main" id="{E13CF27A-DA9E-4E03-BA88-84F30673F944}"/>
              </a:ext>
            </a:extLst>
          </p:cNvPr>
          <p:cNvSpPr txBox="1">
            <a:spLocks/>
          </p:cNvSpPr>
          <p:nvPr/>
        </p:nvSpPr>
        <p:spPr>
          <a:xfrm>
            <a:off x="4164564" y="43840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b="1" dirty="0"/>
              <a:t>Data Architecture</a:t>
            </a:r>
          </a:p>
        </p:txBody>
      </p:sp>
      <p:grpSp>
        <p:nvGrpSpPr>
          <p:cNvPr id="34" name="Google Shape;100;p15">
            <a:extLst>
              <a:ext uri="{FF2B5EF4-FFF2-40B4-BE49-F238E27FC236}">
                <a16:creationId xmlns:a16="http://schemas.microsoft.com/office/drawing/2014/main" id="{7CC022EF-214E-0F56-A298-351CD717ABC6}"/>
              </a:ext>
            </a:extLst>
          </p:cNvPr>
          <p:cNvGrpSpPr/>
          <p:nvPr/>
        </p:nvGrpSpPr>
        <p:grpSpPr>
          <a:xfrm>
            <a:off x="9400399" y="2834425"/>
            <a:ext cx="2459113" cy="1741250"/>
            <a:chOff x="5835525" y="2133050"/>
            <a:chExt cx="2166912" cy="1741250"/>
          </a:xfrm>
        </p:grpSpPr>
        <p:sp>
          <p:nvSpPr>
            <p:cNvPr id="35" name="Google Shape;104;p15">
              <a:extLst>
                <a:ext uri="{FF2B5EF4-FFF2-40B4-BE49-F238E27FC236}">
                  <a16:creationId xmlns:a16="http://schemas.microsoft.com/office/drawing/2014/main" id="{05241E2B-F5DA-1BA7-B8D1-69D4BAE92689}"/>
                </a:ext>
              </a:extLst>
            </p:cNvPr>
            <p:cNvSpPr txBox="1"/>
            <p:nvPr/>
          </p:nvSpPr>
          <p:spPr>
            <a:xfrm>
              <a:off x="5892837" y="3258700"/>
              <a:ext cx="2109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VISUALIZATION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6" name="Google Shape;107;p15">
              <a:extLst>
                <a:ext uri="{FF2B5EF4-FFF2-40B4-BE49-F238E27FC236}">
                  <a16:creationId xmlns:a16="http://schemas.microsoft.com/office/drawing/2014/main" id="{C2496E63-A008-93DD-FD41-3566990AE32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1058" r="931"/>
            <a:stretch/>
          </p:blipFill>
          <p:spPr>
            <a:xfrm>
              <a:off x="5835525" y="2507300"/>
              <a:ext cx="451576" cy="34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10;p15">
              <a:extLst>
                <a:ext uri="{FF2B5EF4-FFF2-40B4-BE49-F238E27FC236}">
                  <a16:creationId xmlns:a16="http://schemas.microsoft.com/office/drawing/2014/main" id="{0B58AA3B-6B05-E7D2-19C9-66F096778369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1665" t="4607" r="6927" b="5058"/>
            <a:stretch/>
          </p:blipFill>
          <p:spPr>
            <a:xfrm>
              <a:off x="6475233" y="2133050"/>
              <a:ext cx="944792" cy="109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841CB3-DE19-0BD2-BDE0-A2513DA40134}"/>
              </a:ext>
            </a:extLst>
          </p:cNvPr>
          <p:cNvSpPr/>
          <p:nvPr/>
        </p:nvSpPr>
        <p:spPr>
          <a:xfrm>
            <a:off x="3313360" y="3837605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108;p15">
            <a:extLst>
              <a:ext uri="{FF2B5EF4-FFF2-40B4-BE49-F238E27FC236}">
                <a16:creationId xmlns:a16="http://schemas.microsoft.com/office/drawing/2014/main" id="{129394A7-84D3-D977-5915-2DBCEB44082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368" t="6472" r="2520" b="2741"/>
          <a:stretch/>
        </p:blipFill>
        <p:spPr>
          <a:xfrm>
            <a:off x="3732289" y="4112111"/>
            <a:ext cx="464136" cy="439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B0E62B-6753-E7E6-D723-4F5393332CE9}"/>
              </a:ext>
            </a:extLst>
          </p:cNvPr>
          <p:cNvSpPr txBox="1"/>
          <p:nvPr/>
        </p:nvSpPr>
        <p:spPr>
          <a:xfrm>
            <a:off x="3555879" y="4627162"/>
            <a:ext cx="10055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Creating CSV from Data Source</a:t>
            </a:r>
          </a:p>
        </p:txBody>
      </p:sp>
      <p:pic>
        <p:nvPicPr>
          <p:cNvPr id="41" name="Google Shape;105;p15">
            <a:extLst>
              <a:ext uri="{FF2B5EF4-FFF2-40B4-BE49-F238E27FC236}">
                <a16:creationId xmlns:a16="http://schemas.microsoft.com/office/drawing/2014/main" id="{1FE4C710-4B45-431E-DEAE-455DCF075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 rot="5400000">
            <a:off x="3741161" y="3300818"/>
            <a:ext cx="451576" cy="3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D1F95AE-DB76-02B3-8D36-155A7ECCA025}"/>
              </a:ext>
            </a:extLst>
          </p:cNvPr>
          <p:cNvSpPr/>
          <p:nvPr/>
        </p:nvSpPr>
        <p:spPr>
          <a:xfrm>
            <a:off x="3356590" y="1545244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1B2AC-B6AA-8962-E51D-1960AE8430A6}"/>
              </a:ext>
            </a:extLst>
          </p:cNvPr>
          <p:cNvSpPr txBox="1"/>
          <p:nvPr/>
        </p:nvSpPr>
        <p:spPr>
          <a:xfrm>
            <a:off x="3416812" y="2398911"/>
            <a:ext cx="123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cleaning using python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13E39E8-CC37-DE73-7C80-E2880A51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44" y="1717459"/>
            <a:ext cx="509471" cy="5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5E779C6-B86E-1867-F83C-6E053F039846}"/>
              </a:ext>
            </a:extLst>
          </p:cNvPr>
          <p:cNvSpPr txBox="1"/>
          <p:nvPr/>
        </p:nvSpPr>
        <p:spPr>
          <a:xfrm>
            <a:off x="3237974" y="2985894"/>
            <a:ext cx="1582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Data Preprocessing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132FB6-4513-DD94-0F3C-E68AB1DD9117}"/>
              </a:ext>
            </a:extLst>
          </p:cNvPr>
          <p:cNvSpPr/>
          <p:nvPr/>
        </p:nvSpPr>
        <p:spPr>
          <a:xfrm>
            <a:off x="5515094" y="2226295"/>
            <a:ext cx="3430832" cy="29390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oogle Shape;112;p15">
            <a:extLst>
              <a:ext uri="{FF2B5EF4-FFF2-40B4-BE49-F238E27FC236}">
                <a16:creationId xmlns:a16="http://schemas.microsoft.com/office/drawing/2014/main" id="{5C5FF55D-76DC-E627-3429-7E2A0E22CCD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2464" b="52768"/>
          <a:stretch/>
        </p:blipFill>
        <p:spPr>
          <a:xfrm>
            <a:off x="6688444" y="4505458"/>
            <a:ext cx="1129385" cy="5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ED4BEFE-A354-4F50-ED07-E4DEB8088499}"/>
              </a:ext>
            </a:extLst>
          </p:cNvPr>
          <p:cNvSpPr/>
          <p:nvPr/>
        </p:nvSpPr>
        <p:spPr>
          <a:xfrm>
            <a:off x="5669618" y="2763594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DB3B82C-DF23-9A40-B5E0-265559768F8D}"/>
              </a:ext>
            </a:extLst>
          </p:cNvPr>
          <p:cNvSpPr/>
          <p:nvPr/>
        </p:nvSpPr>
        <p:spPr>
          <a:xfrm>
            <a:off x="7367284" y="2763594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104;p15">
            <a:extLst>
              <a:ext uri="{FF2B5EF4-FFF2-40B4-BE49-F238E27FC236}">
                <a16:creationId xmlns:a16="http://schemas.microsoft.com/office/drawing/2014/main" id="{3A814B36-0964-0690-912F-F0F15AA7128C}"/>
              </a:ext>
            </a:extLst>
          </p:cNvPr>
          <p:cNvSpPr txBox="1"/>
          <p:nvPr/>
        </p:nvSpPr>
        <p:spPr>
          <a:xfrm>
            <a:off x="5791830" y="3565915"/>
            <a:ext cx="97734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Blob Storage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" name="Google Shape;104;p15">
            <a:extLst>
              <a:ext uri="{FF2B5EF4-FFF2-40B4-BE49-F238E27FC236}">
                <a16:creationId xmlns:a16="http://schemas.microsoft.com/office/drawing/2014/main" id="{61DEEE69-689A-A12E-49E8-AE6A45695E38}"/>
              </a:ext>
            </a:extLst>
          </p:cNvPr>
          <p:cNvSpPr txBox="1"/>
          <p:nvPr/>
        </p:nvSpPr>
        <p:spPr>
          <a:xfrm>
            <a:off x="7347259" y="2811950"/>
            <a:ext cx="136560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SQL Database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EE55D15-9467-F6EA-10EC-831A7EEDC970}"/>
              </a:ext>
            </a:extLst>
          </p:cNvPr>
          <p:cNvSpPr/>
          <p:nvPr/>
        </p:nvSpPr>
        <p:spPr>
          <a:xfrm>
            <a:off x="7382947" y="3565059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04;p15">
            <a:extLst>
              <a:ext uri="{FF2B5EF4-FFF2-40B4-BE49-F238E27FC236}">
                <a16:creationId xmlns:a16="http://schemas.microsoft.com/office/drawing/2014/main" id="{3CFDA41E-4070-3173-C201-CF9341D918FF}"/>
              </a:ext>
            </a:extLst>
          </p:cNvPr>
          <p:cNvSpPr txBox="1"/>
          <p:nvPr/>
        </p:nvSpPr>
        <p:spPr>
          <a:xfrm>
            <a:off x="7369561" y="3716466"/>
            <a:ext cx="136560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Cosmos DB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" name="Google Shape;106;p15">
            <a:extLst>
              <a:ext uri="{FF2B5EF4-FFF2-40B4-BE49-F238E27FC236}">
                <a16:creationId xmlns:a16="http://schemas.microsoft.com/office/drawing/2014/main" id="{8943DF31-F040-EC3B-8E91-09541661637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>
            <a:off x="4839320" y="4187517"/>
            <a:ext cx="512469" cy="34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14" descr="Azure Storage Blob icon in Color Style">
            <a:extLst>
              <a:ext uri="{FF2B5EF4-FFF2-40B4-BE49-F238E27FC236}">
                <a16:creationId xmlns:a16="http://schemas.microsoft.com/office/drawing/2014/main" id="{24175D8D-F0BE-D9A7-6F74-ADEC4397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90" y="2901568"/>
            <a:ext cx="614213" cy="6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01AC45-39D0-EF1C-4EB1-D2A89F02C988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027172" y="3073545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BB640C-E360-AB2F-882C-90AB3260C172}"/>
              </a:ext>
            </a:extLst>
          </p:cNvPr>
          <p:cNvCxnSpPr>
            <a:cxnSpLocks/>
          </p:cNvCxnSpPr>
          <p:nvPr/>
        </p:nvCxnSpPr>
        <p:spPr>
          <a:xfrm flipV="1">
            <a:off x="7041249" y="3907885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3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EE427F-98EE-460F-A211-1FF8DFA56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48" y="815814"/>
            <a:ext cx="4136035" cy="5226371"/>
          </a:xfrm>
          <a:prstGeom prst="rect">
            <a:avLst/>
          </a:prstGeom>
        </p:spPr>
      </p:pic>
      <p:pic>
        <p:nvPicPr>
          <p:cNvPr id="3" name="Google Shape;117;p16">
            <a:extLst>
              <a:ext uri="{FF2B5EF4-FFF2-40B4-BE49-F238E27FC236}">
                <a16:creationId xmlns:a16="http://schemas.microsoft.com/office/drawing/2014/main" id="{FC8FEC46-9924-56CF-9838-2531D58D98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569" b="1569"/>
          <a:stretch/>
        </p:blipFill>
        <p:spPr>
          <a:xfrm>
            <a:off x="2288887" y="1133742"/>
            <a:ext cx="8871482" cy="5372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6D1E-E930-8B53-2B75-AE63B21756B5}"/>
              </a:ext>
            </a:extLst>
          </p:cNvPr>
          <p:cNvSpPr txBox="1"/>
          <p:nvPr/>
        </p:nvSpPr>
        <p:spPr>
          <a:xfrm>
            <a:off x="4613032" y="302745"/>
            <a:ext cx="7022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 Diagram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79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A56FD-5E6D-4129-A5EF-73F037651E31}"/>
              </a:ext>
            </a:extLst>
          </p:cNvPr>
          <p:cNvSpPr txBox="1"/>
          <p:nvPr/>
        </p:nvSpPr>
        <p:spPr>
          <a:xfrm>
            <a:off x="2950747" y="1631032"/>
            <a:ext cx="62905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</a:t>
            </a:r>
          </a:p>
          <a:p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348863"/>
                  </p:ext>
                </p:extLst>
              </p:nvPr>
            </p:nvGraphicFramePr>
            <p:xfrm>
              <a:off x="2950746" y="4131376"/>
              <a:ext cx="3048000" cy="1714500"/>
            </p:xfrm>
            <a:graphic>
              <a:graphicData uri="http://schemas.microsoft.com/office/powerpoint/2016/slidezoom">
                <pslz:sldZm>
                  <pslz:sldZmObj sldId="262" cId="4240248860">
                    <pslz:zmPr id="{6D2BA3A1-F379-474C-89E0-DDB68BDCB0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746" y="41313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373265"/>
                  </p:ext>
                </p:extLst>
              </p:nvPr>
            </p:nvGraphicFramePr>
            <p:xfrm>
              <a:off x="6193253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3" cId="1244830794">
                    <pslz:zmPr id="{B8C3F15D-B761-469C-9807-E55B824FE2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53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14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639" y="9353"/>
            <a:ext cx="604260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28382B-E3BF-EDA8-BAD7-4CE50DD545CC}"/>
              </a:ext>
            </a:extLst>
          </p:cNvPr>
          <p:cNvSpPr txBox="1"/>
          <p:nvPr/>
        </p:nvSpPr>
        <p:spPr>
          <a:xfrm>
            <a:off x="4673977" y="671592"/>
            <a:ext cx="7764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</a:t>
            </a:r>
            <a:endParaRPr lang="en-US" sz="48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89B6A0-C531-50DC-3921-51316619FECF}"/>
              </a:ext>
            </a:extLst>
          </p:cNvPr>
          <p:cNvGrpSpPr/>
          <p:nvPr/>
        </p:nvGrpSpPr>
        <p:grpSpPr>
          <a:xfrm>
            <a:off x="2545882" y="2560321"/>
            <a:ext cx="7764780" cy="3298386"/>
            <a:chOff x="326858" y="1356562"/>
            <a:chExt cx="11538284" cy="331169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3E166C-B6FC-8976-3AFD-354DAFCFC2CC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</a:t>
              </a:r>
              <a:r>
                <a:rPr lang="en-US" dirty="0" err="1"/>
                <a:t>Tweepy</a:t>
              </a:r>
              <a:r>
                <a:rPr lang="en-US" dirty="0"/>
                <a:t> API Script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C958974-7468-5420-ACE2-0082C4388C24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8291310-0482-94E5-D3B2-A6A3059F39D8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945F98-9AC3-F593-921D-321C8AE5FBBC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Fetches Data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733B31-8A2E-3215-8DA0-09624AA9E1C9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Cleaning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004063-3E77-7A9C-EB15-809C5BC3EDBB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Saves CSV and Json Files to Azure Blob Storage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B9CF665-E24E-1D36-6568-9B24F465CBEC}"/>
                </a:ext>
              </a:extLst>
            </p:cNvPr>
            <p:cNvCxnSpPr>
              <a:stCxn id="60" idx="2"/>
              <a:endCxn id="6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E557EA3-C969-FAEB-8EFB-8754002DE08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E5AFAD-0E49-F046-042D-DDE76577C2E4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2488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141024" y="42939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65673F-CBE7-9C22-9F7A-D84D0DD2CA05}"/>
              </a:ext>
            </a:extLst>
          </p:cNvPr>
          <p:cNvGrpSpPr/>
          <p:nvPr/>
        </p:nvGrpSpPr>
        <p:grpSpPr>
          <a:xfrm>
            <a:off x="2486858" y="1286046"/>
            <a:ext cx="7218284" cy="4945071"/>
            <a:chOff x="326859" y="1356562"/>
            <a:chExt cx="11538285" cy="4662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52BA90-3832-4D29-DE5D-FA390DC334A9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1: Run Python Script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27DDBB-4BE4-9D19-EB40-3BF7F7F081F5}"/>
                </a:ext>
              </a:extLst>
            </p:cNvPr>
            <p:cNvGrpSpPr/>
            <p:nvPr/>
          </p:nvGrpSpPr>
          <p:grpSpPr>
            <a:xfrm>
              <a:off x="326859" y="2707106"/>
              <a:ext cx="11538285" cy="1961147"/>
              <a:chOff x="348917" y="1973179"/>
              <a:chExt cx="11538285" cy="196114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8B69F-104B-BBE5-C490-E030C37103C3}"/>
                  </a:ext>
                </a:extLst>
              </p:cNvPr>
              <p:cNvSpPr/>
              <p:nvPr/>
            </p:nvSpPr>
            <p:spPr>
              <a:xfrm>
                <a:off x="348917" y="1973179"/>
                <a:ext cx="11538285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01E9E1-14FE-8165-2727-C95600885405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Azure Batch Account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92390-4E5D-8356-26B1-974E2B87791A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Batch Pools and Nodes Pre-Installed with Python Libraries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E3185-7F75-C037-4405-EB38592EB885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Runs Script in Small VM Based on Node Availability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E224C8-4035-4DAF-11CB-DD329DF035C3}"/>
                </a:ext>
              </a:extLst>
            </p:cNvPr>
            <p:cNvCxnSpPr>
              <a:stCxn id="8" idx="2"/>
              <a:endCxn id="1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24C1F2-76E0-7A7E-F4EE-E2EC1D1919BE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3F748-F443-D2BC-9C39-90652AE85D6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Azure Storage Container Blob Now has CSV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A378C0-16E8-DAA0-59F4-C5EDBF84B01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2DA260-2604-C02B-7577-4F4217D6259C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54004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C179A-AC76-42DC-8046-F4E0A8FA0A87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401</Words>
  <Application>Microsoft Office PowerPoint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</vt:lpstr>
      <vt:lpstr>Century Gothic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Vatsal Doshi</cp:lastModifiedBy>
  <cp:revision>6</cp:revision>
  <dcterms:created xsi:type="dcterms:W3CDTF">2021-12-11T14:19:46Z</dcterms:created>
  <dcterms:modified xsi:type="dcterms:W3CDTF">2023-04-16T03:03:08Z</dcterms:modified>
</cp:coreProperties>
</file>